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6" r:id="rId4"/>
    <p:sldId id="259" r:id="rId5"/>
    <p:sldId id="260" r:id="rId6"/>
    <p:sldId id="261" r:id="rId7"/>
    <p:sldId id="264" r:id="rId8"/>
    <p:sldId id="262" r:id="rId9"/>
    <p:sldId id="263"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Anshunlang_bridge_detail.jpg" TargetMode="External"/><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04800"/>
            <a:ext cx="8305800" cy="1754326"/>
          </a:xfrm>
          <a:prstGeom prst="rect">
            <a:avLst/>
          </a:prstGeom>
          <a:noFill/>
        </p:spPr>
        <p:txBody>
          <a:bodyPr wrap="square" rtlCol="0">
            <a:spAutoFit/>
          </a:bodyPr>
          <a:lstStyle/>
          <a:p>
            <a:r>
              <a:rPr lang="en-GB" b="1" dirty="0" smtClean="0">
                <a:latin typeface="Arial" pitchFamily="34" charset="0"/>
                <a:cs typeface="Arial" pitchFamily="34" charset="0"/>
              </a:rPr>
              <a:t>EVENT LOCATIONS IN CHINA </a:t>
            </a:r>
          </a:p>
          <a:p>
            <a:r>
              <a:rPr lang="en-GB" dirty="0" smtClean="0">
                <a:latin typeface="Arial" pitchFamily="34" charset="0"/>
                <a:cs typeface="Arial" pitchFamily="34" charset="0"/>
              </a:rPr>
              <a:t>There are many </a:t>
            </a:r>
            <a:r>
              <a:rPr lang="en-GB" dirty="0" smtClean="0">
                <a:latin typeface="Arial" pitchFamily="34" charset="0"/>
                <a:cs typeface="Arial" pitchFamily="34" charset="0"/>
              </a:rPr>
              <a:t>locations </a:t>
            </a:r>
            <a:r>
              <a:rPr lang="en-GB" dirty="0" smtClean="0">
                <a:latin typeface="Arial" pitchFamily="34" charset="0"/>
                <a:cs typeface="Arial" pitchFamily="34" charset="0"/>
              </a:rPr>
              <a:t>in China </a:t>
            </a:r>
            <a:r>
              <a:rPr lang="en-GB" dirty="0" smtClean="0">
                <a:latin typeface="Arial" pitchFamily="34" charset="0"/>
                <a:cs typeface="Arial" pitchFamily="34" charset="0"/>
              </a:rPr>
              <a:t>outside the popular </a:t>
            </a:r>
            <a:r>
              <a:rPr lang="en-GB" dirty="0" smtClean="0">
                <a:latin typeface="Arial" pitchFamily="34" charset="0"/>
                <a:cs typeface="Arial" pitchFamily="34" charset="0"/>
              </a:rPr>
              <a:t>event destinations </a:t>
            </a:r>
            <a:r>
              <a:rPr lang="en-GB" dirty="0" smtClean="0">
                <a:latin typeface="Arial" pitchFamily="34" charset="0"/>
                <a:cs typeface="Arial" pitchFamily="34" charset="0"/>
              </a:rPr>
              <a:t>of Shanghai </a:t>
            </a:r>
            <a:r>
              <a:rPr lang="en-GB" dirty="0" smtClean="0">
                <a:latin typeface="Arial" pitchFamily="34" charset="0"/>
                <a:cs typeface="Arial" pitchFamily="34" charset="0"/>
              </a:rPr>
              <a:t>and Beijing suitable for MICE events. Cities like Xiamen or </a:t>
            </a:r>
            <a:r>
              <a:rPr lang="en-GB" dirty="0" err="1" smtClean="0">
                <a:latin typeface="Arial" pitchFamily="34" charset="0"/>
                <a:cs typeface="Arial" pitchFamily="34" charset="0"/>
              </a:rPr>
              <a:t>Lijiang</a:t>
            </a:r>
            <a:r>
              <a:rPr lang="en-GB" dirty="0" smtClean="0">
                <a:latin typeface="Arial" pitchFamily="34" charset="0"/>
                <a:cs typeface="Arial" pitchFamily="34" charset="0"/>
              </a:rPr>
              <a:t> might be perfect choices for organising corporate meetings, incentive travel and other events. Moreover, locations like these are rich in culture, which could add some local flavour to your event.</a:t>
            </a:r>
            <a:endParaRPr lang="en-GB" dirty="0">
              <a:latin typeface="Arial" pitchFamily="34" charset="0"/>
              <a:cs typeface="Arial" pitchFamily="34" charset="0"/>
            </a:endParaRPr>
          </a:p>
        </p:txBody>
      </p:sp>
      <p:pic>
        <p:nvPicPr>
          <p:cNvPr id="5" name="Picture 4" descr="Yong Foo elite.jpg"/>
          <p:cNvPicPr>
            <a:picLocks noChangeAspect="1"/>
          </p:cNvPicPr>
          <p:nvPr/>
        </p:nvPicPr>
        <p:blipFill>
          <a:blip r:embed="rId2" cstate="print"/>
          <a:stretch>
            <a:fillRect/>
          </a:stretch>
        </p:blipFill>
        <p:spPr>
          <a:xfrm>
            <a:off x="6324600" y="2209800"/>
            <a:ext cx="2590800" cy="3896995"/>
          </a:xfrm>
          <a:prstGeom prst="rect">
            <a:avLst/>
          </a:prstGeom>
        </p:spPr>
      </p:pic>
      <p:pic>
        <p:nvPicPr>
          <p:cNvPr id="8" name="Picture 7" descr="1 - Rear Global View.JPG.JPG"/>
          <p:cNvPicPr>
            <a:picLocks noChangeAspect="1"/>
          </p:cNvPicPr>
          <p:nvPr/>
        </p:nvPicPr>
        <p:blipFill>
          <a:blip r:embed="rId3" cstate="print"/>
          <a:stretch>
            <a:fillRect/>
          </a:stretch>
        </p:blipFill>
        <p:spPr>
          <a:xfrm>
            <a:off x="304800" y="2133600"/>
            <a:ext cx="2819400" cy="1879600"/>
          </a:xfrm>
          <a:prstGeom prst="rect">
            <a:avLst/>
          </a:prstGeom>
        </p:spPr>
      </p:pic>
      <p:pic>
        <p:nvPicPr>
          <p:cNvPr id="9" name="Picture 8" descr="YuyuanGarden1.jpg"/>
          <p:cNvPicPr>
            <a:picLocks noChangeAspect="1"/>
          </p:cNvPicPr>
          <p:nvPr/>
        </p:nvPicPr>
        <p:blipFill>
          <a:blip r:embed="rId4" cstate="print"/>
          <a:stretch>
            <a:fillRect/>
          </a:stretch>
        </p:blipFill>
        <p:spPr>
          <a:xfrm>
            <a:off x="3276600" y="2209800"/>
            <a:ext cx="2914650" cy="3886200"/>
          </a:xfrm>
          <a:prstGeom prst="rect">
            <a:avLst/>
          </a:prstGeom>
        </p:spPr>
      </p:pic>
      <p:pic>
        <p:nvPicPr>
          <p:cNvPr id="10" name="Picture 9" descr="Helipad Hilton 1.jpg"/>
          <p:cNvPicPr>
            <a:picLocks noChangeAspect="1"/>
          </p:cNvPicPr>
          <p:nvPr/>
        </p:nvPicPr>
        <p:blipFill>
          <a:blip r:embed="rId5" cstate="print"/>
          <a:srcRect b="5455"/>
          <a:stretch>
            <a:fillRect/>
          </a:stretch>
        </p:blipFill>
        <p:spPr>
          <a:xfrm>
            <a:off x="304800" y="4114800"/>
            <a:ext cx="2794000" cy="1981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1143000"/>
          </a:xfrm>
        </p:spPr>
        <p:txBody>
          <a:bodyPr>
            <a:normAutofit/>
          </a:bodyPr>
          <a:lstStyle/>
          <a:p>
            <a:r>
              <a:rPr lang="en-GB" dirty="0" smtClean="0"/>
              <a:t>SANYA</a:t>
            </a:r>
            <a:endParaRPr lang="en-GB" dirty="0"/>
          </a:p>
        </p:txBody>
      </p:sp>
      <p:sp>
        <p:nvSpPr>
          <p:cNvPr id="4" name="TextBox 3"/>
          <p:cNvSpPr txBox="1"/>
          <p:nvPr/>
        </p:nvSpPr>
        <p:spPr>
          <a:xfrm>
            <a:off x="381000" y="1143000"/>
            <a:ext cx="5486400" cy="4801314"/>
          </a:xfrm>
          <a:prstGeom prst="rect">
            <a:avLst/>
          </a:prstGeom>
          <a:noFill/>
        </p:spPr>
        <p:txBody>
          <a:bodyPr wrap="square" rtlCol="0">
            <a:spAutoFit/>
          </a:bodyPr>
          <a:lstStyle/>
          <a:p>
            <a:r>
              <a:rPr lang="en-GB" dirty="0" smtClean="0"/>
              <a:t>     </a:t>
            </a:r>
            <a:r>
              <a:rPr lang="en-GB" dirty="0" err="1" smtClean="0"/>
              <a:t>Sanya</a:t>
            </a:r>
            <a:r>
              <a:rPr lang="en-GB" dirty="0" smtClean="0"/>
              <a:t> </a:t>
            </a:r>
            <a:r>
              <a:rPr lang="en-GB" dirty="0" smtClean="0"/>
              <a:t>is a city in </a:t>
            </a:r>
            <a:r>
              <a:rPr lang="en-GB" dirty="0" smtClean="0"/>
              <a:t>the southern </a:t>
            </a:r>
            <a:r>
              <a:rPr lang="en-GB" dirty="0" smtClean="0"/>
              <a:t>Hainan province of China called </a:t>
            </a:r>
            <a:r>
              <a:rPr lang="en-GB" dirty="0" smtClean="0"/>
              <a:t>the “Hawaii </a:t>
            </a:r>
            <a:r>
              <a:rPr lang="en-GB" dirty="0" smtClean="0"/>
              <a:t>of the </a:t>
            </a:r>
            <a:r>
              <a:rPr lang="en-GB" dirty="0" smtClean="0"/>
              <a:t>Orient”. </a:t>
            </a:r>
            <a:r>
              <a:rPr lang="en-GB" dirty="0" smtClean="0"/>
              <a:t>It is renowned for its tropical climate and has emerged as a popular tourist destination. Lying in the southernmost tip of Hainan Island China, </a:t>
            </a:r>
            <a:r>
              <a:rPr lang="en-GB" dirty="0" err="1" smtClean="0"/>
              <a:t>Sanya</a:t>
            </a:r>
            <a:r>
              <a:rPr lang="en-GB" dirty="0" smtClean="0"/>
              <a:t> is a beachfront tropical city where the mountains, rivers, sea and sky are matched in perfect unison.</a:t>
            </a:r>
          </a:p>
          <a:p>
            <a:r>
              <a:rPr lang="en-GB" dirty="0" smtClean="0"/>
              <a:t>     While </a:t>
            </a:r>
            <a:r>
              <a:rPr lang="en-GB" dirty="0" smtClean="0"/>
              <a:t>organizing your event, enjoy the beauty of nature in the blending tropical scenes of sunshine, beaches, seawater, coconut palms and rainforest. Bestowed with year-round sunshine, pristine beaches, lush forests, hot springs and a rich, historical culture, </a:t>
            </a:r>
            <a:r>
              <a:rPr lang="en-GB" dirty="0" err="1" smtClean="0"/>
              <a:t>Sanya</a:t>
            </a:r>
            <a:r>
              <a:rPr lang="en-GB" dirty="0" smtClean="0"/>
              <a:t> can make a perfect location for an unforgettable event, teambuilding </a:t>
            </a:r>
            <a:r>
              <a:rPr lang="en-GB" dirty="0" smtClean="0"/>
              <a:t>activities, and </a:t>
            </a:r>
            <a:r>
              <a:rPr lang="en-GB" dirty="0" smtClean="0"/>
              <a:t>is a very sought after MICE location.</a:t>
            </a:r>
          </a:p>
          <a:p>
            <a:r>
              <a:rPr lang="en-GB" dirty="0" smtClean="0"/>
              <a:t>     We </a:t>
            </a:r>
            <a:r>
              <a:rPr lang="en-GB" dirty="0" smtClean="0"/>
              <a:t>recommend Hilton Hotel, Ritz-Carlton Hotel, Doubletree Resort.</a:t>
            </a:r>
            <a:endParaRPr lang="en-GB" dirty="0"/>
          </a:p>
        </p:txBody>
      </p:sp>
      <p:pic>
        <p:nvPicPr>
          <p:cNvPr id="5" name="Picture 4" descr="http://t0.gstatic.com/images?q=tbn:ANd9GcQ0h7869GLpYrI7VDog6ZZLzWHcStjTK6b3kXsubX-08rQFljhPLw"/>
          <p:cNvPicPr>
            <a:picLocks noChangeAspect="1" noChangeArrowheads="1"/>
          </p:cNvPicPr>
          <p:nvPr/>
        </p:nvPicPr>
        <p:blipFill>
          <a:blip r:embed="rId2" cstate="print"/>
          <a:srcRect/>
          <a:stretch>
            <a:fillRect/>
          </a:stretch>
        </p:blipFill>
        <p:spPr bwMode="auto">
          <a:xfrm>
            <a:off x="6248400" y="914400"/>
            <a:ext cx="2609850" cy="1752600"/>
          </a:xfrm>
          <a:prstGeom prst="rect">
            <a:avLst/>
          </a:prstGeom>
          <a:noFill/>
        </p:spPr>
      </p:pic>
      <p:pic>
        <p:nvPicPr>
          <p:cNvPr id="6" name="Picture 6" descr="http://t1.gstatic.com/images?q=tbn:ANd9GcQ0GUisdq_FGOkeqBaSWcJOCDsB1PnZ_A_83RFRTboU8oAUF9lT"/>
          <p:cNvPicPr>
            <a:picLocks noChangeAspect="1" noChangeArrowheads="1"/>
          </p:cNvPicPr>
          <p:nvPr/>
        </p:nvPicPr>
        <p:blipFill>
          <a:blip r:embed="rId3" cstate="print"/>
          <a:srcRect/>
          <a:stretch>
            <a:fillRect/>
          </a:stretch>
        </p:blipFill>
        <p:spPr bwMode="auto">
          <a:xfrm>
            <a:off x="6629400" y="2819401"/>
            <a:ext cx="2238375" cy="1676622"/>
          </a:xfrm>
          <a:prstGeom prst="rect">
            <a:avLst/>
          </a:prstGeom>
          <a:noFill/>
        </p:spPr>
      </p:pic>
      <p:pic>
        <p:nvPicPr>
          <p:cNvPr id="7" name="Picture 8" descr="http://t0.gstatic.com/images?q=tbn:ANd9GcTXYF2vup5pVRSWTkUX0sfUDP1vUI0PhBMasNjGZ_SzOOHfIkcRVQ"/>
          <p:cNvPicPr>
            <a:picLocks noChangeAspect="1" noChangeArrowheads="1"/>
          </p:cNvPicPr>
          <p:nvPr/>
        </p:nvPicPr>
        <p:blipFill>
          <a:blip r:embed="rId4" cstate="print"/>
          <a:srcRect/>
          <a:stretch>
            <a:fillRect/>
          </a:stretch>
        </p:blipFill>
        <p:spPr bwMode="auto">
          <a:xfrm>
            <a:off x="6172200" y="4648200"/>
            <a:ext cx="2667000" cy="182375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GB" dirty="0" smtClean="0"/>
              <a:t>HONG KONG</a:t>
            </a:r>
            <a:endParaRPr lang="en-GB" dirty="0"/>
          </a:p>
        </p:txBody>
      </p:sp>
      <p:pic>
        <p:nvPicPr>
          <p:cNvPr id="5126" name="Picture 6" descr="http://t2.gstatic.com/images?q=tbn:ANd9GcQbpNIsCV6w6UwZ3pFW1OvYWt1RY7Xio1ZnNlz_2pP3wMrVREyh-Q"/>
          <p:cNvPicPr>
            <a:picLocks noChangeAspect="1" noChangeArrowheads="1"/>
          </p:cNvPicPr>
          <p:nvPr/>
        </p:nvPicPr>
        <p:blipFill>
          <a:blip r:embed="rId2" cstate="print"/>
          <a:srcRect/>
          <a:stretch>
            <a:fillRect/>
          </a:stretch>
        </p:blipFill>
        <p:spPr bwMode="auto">
          <a:xfrm>
            <a:off x="6019800" y="1447800"/>
            <a:ext cx="2825218" cy="1914526"/>
          </a:xfrm>
          <a:prstGeom prst="rect">
            <a:avLst/>
          </a:prstGeom>
          <a:noFill/>
        </p:spPr>
      </p:pic>
      <p:sp>
        <p:nvSpPr>
          <p:cNvPr id="6" name="TextBox 5"/>
          <p:cNvSpPr txBox="1"/>
          <p:nvPr/>
        </p:nvSpPr>
        <p:spPr>
          <a:xfrm>
            <a:off x="381000" y="914400"/>
            <a:ext cx="5486400" cy="5909310"/>
          </a:xfrm>
          <a:prstGeom prst="rect">
            <a:avLst/>
          </a:prstGeom>
          <a:noFill/>
        </p:spPr>
        <p:txBody>
          <a:bodyPr wrap="square" rtlCol="0">
            <a:spAutoFit/>
          </a:bodyPr>
          <a:lstStyle/>
          <a:p>
            <a:r>
              <a:rPr lang="en-GB" dirty="0" smtClean="0"/>
              <a:t>     Situated </a:t>
            </a:r>
            <a:r>
              <a:rPr lang="en-GB" dirty="0" smtClean="0"/>
              <a:t>on China’s south coast and enclosed by Pearl River Delta and South China Sea, Hong Kong is renowned for its expansive skyline and deep natural harbour. With over 100 years of colonial history and a largely Chinese population, the city is a unique fusion of Western and Eastern cultures where the old and the new live side by side. Its incense-filled temples, colonial buildings and glass-and-steel skyscrapers, along with its ancient traditions and lively festivals, have made Hong Kong a living culture experience.</a:t>
            </a:r>
          </a:p>
          <a:p>
            <a:r>
              <a:rPr lang="en-GB" dirty="0" smtClean="0"/>
              <a:t>     World-class </a:t>
            </a:r>
            <a:r>
              <a:rPr lang="en-GB" dirty="0" smtClean="0"/>
              <a:t>facilities in locations like Asia World-Expo, Sky Plaza Retail or JW Marriott Hotel provide excellent platforms for international conferences, incentive and corporate functions and exhibitions.</a:t>
            </a:r>
          </a:p>
          <a:p>
            <a:r>
              <a:rPr lang="en-GB" dirty="0" smtClean="0"/>
              <a:t>     Among </a:t>
            </a:r>
            <a:r>
              <a:rPr lang="en-GB" dirty="0" smtClean="0"/>
              <a:t>recommended venues are also restaurants atop The Peak with spectacular views over the city or an event in the Hong Kong Disneyland resort. </a:t>
            </a:r>
            <a:r>
              <a:rPr lang="en-GB" dirty="0" smtClean="0"/>
              <a:t> There </a:t>
            </a:r>
            <a:r>
              <a:rPr lang="en-GB" dirty="0" smtClean="0"/>
              <a:t>are also possibilities to organise exclusive cruises around Hong </a:t>
            </a:r>
            <a:r>
              <a:rPr lang="en-GB" dirty="0" smtClean="0"/>
              <a:t>Kong’s </a:t>
            </a:r>
            <a:r>
              <a:rPr lang="en-GB" dirty="0" smtClean="0"/>
              <a:t>islands with unforgettable dining experiences. </a:t>
            </a:r>
          </a:p>
          <a:p>
            <a:endParaRPr lang="en-GB" dirty="0"/>
          </a:p>
        </p:txBody>
      </p:sp>
      <p:pic>
        <p:nvPicPr>
          <p:cNvPr id="1026" name="Picture 2" descr="http://t1.gstatic.com/images?q=tbn:ANd9GcTUfM183V3pCfaoN9XKi_X9pUAsYnADqtSH9wnO5JGg7tPSDzy2fQ"/>
          <p:cNvPicPr>
            <a:picLocks noChangeAspect="1" noChangeArrowheads="1"/>
          </p:cNvPicPr>
          <p:nvPr/>
        </p:nvPicPr>
        <p:blipFill>
          <a:blip r:embed="rId3" cstate="print"/>
          <a:srcRect/>
          <a:stretch>
            <a:fillRect/>
          </a:stretch>
        </p:blipFill>
        <p:spPr bwMode="auto">
          <a:xfrm>
            <a:off x="6019800" y="3886200"/>
            <a:ext cx="2882307" cy="19110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dirty="0" smtClean="0"/>
              <a:t>MACAU</a:t>
            </a:r>
            <a:endParaRPr lang="en-GB" dirty="0"/>
          </a:p>
        </p:txBody>
      </p:sp>
      <p:sp>
        <p:nvSpPr>
          <p:cNvPr id="6" name="TextBox 5"/>
          <p:cNvSpPr txBox="1"/>
          <p:nvPr/>
        </p:nvSpPr>
        <p:spPr>
          <a:xfrm>
            <a:off x="304800" y="1295400"/>
            <a:ext cx="5486400" cy="4801314"/>
          </a:xfrm>
          <a:prstGeom prst="rect">
            <a:avLst/>
          </a:prstGeom>
          <a:noFill/>
        </p:spPr>
        <p:txBody>
          <a:bodyPr wrap="square" rtlCol="0">
            <a:spAutoFit/>
          </a:bodyPr>
          <a:lstStyle/>
          <a:p>
            <a:r>
              <a:rPr lang="en-GB" dirty="0" smtClean="0"/>
              <a:t>     The Historic </a:t>
            </a:r>
            <a:r>
              <a:rPr lang="en-GB" dirty="0" smtClean="0"/>
              <a:t>Centre of </a:t>
            </a:r>
            <a:r>
              <a:rPr lang="en-GB" dirty="0" smtClean="0"/>
              <a:t>Macau, </a:t>
            </a:r>
            <a:r>
              <a:rPr lang="en-GB" dirty="0" smtClean="0"/>
              <a:t>officially listed as </a:t>
            </a:r>
            <a:r>
              <a:rPr lang="en-GB" dirty="0" smtClean="0"/>
              <a:t>a UNESCO </a:t>
            </a:r>
            <a:r>
              <a:rPr lang="en-GB" dirty="0" smtClean="0"/>
              <a:t>World Cultural Heritage </a:t>
            </a:r>
            <a:r>
              <a:rPr lang="en-GB" dirty="0" smtClean="0"/>
              <a:t>site ,is </a:t>
            </a:r>
            <a:r>
              <a:rPr lang="en-GB" dirty="0" smtClean="0"/>
              <a:t>the oldest, the most complete and consolidated array of European architectural legacy standing intact on Chinese territory. Most sites </a:t>
            </a:r>
            <a:r>
              <a:rPr lang="en-GB" dirty="0" smtClean="0"/>
              <a:t>retain their </a:t>
            </a:r>
            <a:r>
              <a:rPr lang="en-GB" dirty="0" smtClean="0"/>
              <a:t>original function and spirit to the present day.</a:t>
            </a:r>
          </a:p>
          <a:p>
            <a:r>
              <a:rPr lang="en-GB" dirty="0" smtClean="0"/>
              <a:t> </a:t>
            </a:r>
            <a:r>
              <a:rPr lang="en-GB" dirty="0" smtClean="0"/>
              <a:t>    </a:t>
            </a:r>
            <a:r>
              <a:rPr lang="en-GB" dirty="0" smtClean="0"/>
              <a:t>Macau </a:t>
            </a:r>
            <a:r>
              <a:rPr lang="en-GB" dirty="0" smtClean="0"/>
              <a:t>is also called Asia’s Las Vegas with </a:t>
            </a:r>
            <a:r>
              <a:rPr lang="en-GB" dirty="0" smtClean="0"/>
              <a:t>many </a:t>
            </a:r>
            <a:r>
              <a:rPr lang="en-GB" dirty="0" smtClean="0"/>
              <a:t>casinos and luxurious venues which make the city a MICE heaven.</a:t>
            </a:r>
          </a:p>
          <a:p>
            <a:r>
              <a:rPr lang="en-GB" dirty="0" smtClean="0"/>
              <a:t>     A </a:t>
            </a:r>
            <a:r>
              <a:rPr lang="en-GB" dirty="0" smtClean="0"/>
              <a:t>very unique location is Macau </a:t>
            </a:r>
            <a:r>
              <a:rPr lang="en-GB" dirty="0" smtClean="0"/>
              <a:t>Tower - the world’s </a:t>
            </a:r>
            <a:r>
              <a:rPr lang="en-GB" dirty="0" smtClean="0"/>
              <a:t>highest </a:t>
            </a:r>
            <a:r>
              <a:rPr lang="en-GB" dirty="0" smtClean="0"/>
              <a:t>‘</a:t>
            </a:r>
            <a:r>
              <a:rPr lang="en-GB" dirty="0" err="1" smtClean="0"/>
              <a:t>skyjump</a:t>
            </a:r>
            <a:r>
              <a:rPr lang="en-GB" dirty="0" smtClean="0"/>
              <a:t>’ tower </a:t>
            </a:r>
            <a:r>
              <a:rPr lang="en-GB" dirty="0" smtClean="0"/>
              <a:t>with fantastic views over the city and surrounding islands, all enhanced by the 360</a:t>
            </a:r>
            <a:r>
              <a:rPr lang="en-GB" baseline="30000" dirty="0" smtClean="0"/>
              <a:t>o</a:t>
            </a:r>
            <a:r>
              <a:rPr lang="en-GB" dirty="0" smtClean="0"/>
              <a:t> revolving structure. Other recommended venues are: The Venetian Resort, Grand </a:t>
            </a:r>
            <a:r>
              <a:rPr lang="en-GB" dirty="0" err="1" smtClean="0"/>
              <a:t>Lisboa</a:t>
            </a:r>
            <a:r>
              <a:rPr lang="en-GB" dirty="0" smtClean="0"/>
              <a:t>, MGM Grand , Hotel </a:t>
            </a:r>
            <a:r>
              <a:rPr lang="en-GB" dirty="0" err="1" smtClean="0"/>
              <a:t>Lisboa</a:t>
            </a:r>
            <a:r>
              <a:rPr lang="en-GB" dirty="0" smtClean="0"/>
              <a:t>, Sands Macao. Macao is also only a short boat or helicopter ride away from Hong Kong and a great sightseeing destination for your MICE itinerary. </a:t>
            </a:r>
          </a:p>
        </p:txBody>
      </p:sp>
      <p:pic>
        <p:nvPicPr>
          <p:cNvPr id="1026" name="Picture 11" descr="../../Macau-Photos(20-4-08)/Macau%20Hotels/Venetian%20exterior%20gondola.bmp"/>
          <p:cNvPicPr>
            <a:picLocks noChangeAspect="1" noChangeArrowheads="1"/>
          </p:cNvPicPr>
          <p:nvPr/>
        </p:nvPicPr>
        <p:blipFill>
          <a:blip r:embed="rId2" cstate="print"/>
          <a:srcRect/>
          <a:stretch>
            <a:fillRect/>
          </a:stretch>
        </p:blipFill>
        <p:spPr bwMode="auto">
          <a:xfrm>
            <a:off x="5998574" y="4648200"/>
            <a:ext cx="2840626" cy="1911096"/>
          </a:xfrm>
          <a:prstGeom prst="rect">
            <a:avLst/>
          </a:prstGeom>
          <a:noFill/>
          <a:ln w="9525">
            <a:noFill/>
            <a:miter lim="800000"/>
            <a:headEnd/>
            <a:tailEnd/>
          </a:ln>
        </p:spPr>
      </p:pic>
      <p:pic>
        <p:nvPicPr>
          <p:cNvPr id="1027" name="Picture 4" descr="C:\Users\Office\Documents\Macau-Photos(20-4-08)\Macau Views\skyline.jpg"/>
          <p:cNvPicPr>
            <a:picLocks noChangeAspect="1" noChangeArrowheads="1"/>
          </p:cNvPicPr>
          <p:nvPr/>
        </p:nvPicPr>
        <p:blipFill>
          <a:blip r:embed="rId3" cstate="print"/>
          <a:srcRect/>
          <a:stretch>
            <a:fillRect/>
          </a:stretch>
        </p:blipFill>
        <p:spPr bwMode="auto">
          <a:xfrm>
            <a:off x="5943601" y="685800"/>
            <a:ext cx="2880605" cy="1911096"/>
          </a:xfrm>
          <a:prstGeom prst="rect">
            <a:avLst/>
          </a:prstGeom>
          <a:noFill/>
          <a:ln w="9525">
            <a:noFill/>
            <a:miter lim="800000"/>
            <a:headEnd/>
            <a:tailEnd/>
          </a:ln>
        </p:spPr>
      </p:pic>
      <p:pic>
        <p:nvPicPr>
          <p:cNvPr id="1029" name="Picture 5" descr="Macau_Cultural_Challenge_1_low"/>
          <p:cNvPicPr>
            <a:picLocks noChangeAspect="1" noChangeArrowheads="1"/>
          </p:cNvPicPr>
          <p:nvPr/>
        </p:nvPicPr>
        <p:blipFill>
          <a:blip r:embed="rId4" cstate="print"/>
          <a:srcRect/>
          <a:stretch>
            <a:fillRect/>
          </a:stretch>
        </p:blipFill>
        <p:spPr bwMode="auto">
          <a:xfrm>
            <a:off x="6279381" y="2667000"/>
            <a:ext cx="2350049" cy="190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dirty="0" smtClean="0"/>
              <a:t>XIAMEN</a:t>
            </a:r>
            <a:endParaRPr lang="en-GB" dirty="0"/>
          </a:p>
        </p:txBody>
      </p:sp>
      <p:pic>
        <p:nvPicPr>
          <p:cNvPr id="4100" name="Picture 4" descr="http://t2.gstatic.com/images?q=tbn:ANd9GcTKcNuof2W2lrNAFY6CY__vBjamOIEDMOcTi0xY8g4A7oZgRza4"/>
          <p:cNvPicPr>
            <a:picLocks noChangeAspect="1" noChangeArrowheads="1"/>
          </p:cNvPicPr>
          <p:nvPr/>
        </p:nvPicPr>
        <p:blipFill>
          <a:blip r:embed="rId2" cstate="print"/>
          <a:srcRect/>
          <a:stretch>
            <a:fillRect/>
          </a:stretch>
        </p:blipFill>
        <p:spPr bwMode="auto">
          <a:xfrm>
            <a:off x="5867400" y="1295400"/>
            <a:ext cx="2945833" cy="1911096"/>
          </a:xfrm>
          <a:prstGeom prst="rect">
            <a:avLst/>
          </a:prstGeom>
          <a:noFill/>
        </p:spPr>
      </p:pic>
      <p:pic>
        <p:nvPicPr>
          <p:cNvPr id="4105" name="Picture 9" descr="http://t3.gstatic.com/images?q=tbn:ANd9GcSuJyXE4aLfJlhF_AITHp8cBv1a_zNeyEjMAL8FovWB3SinmalS6Q"/>
          <p:cNvPicPr>
            <a:picLocks noChangeAspect="1" noChangeArrowheads="1"/>
          </p:cNvPicPr>
          <p:nvPr/>
        </p:nvPicPr>
        <p:blipFill>
          <a:blip r:embed="rId3" cstate="print"/>
          <a:srcRect/>
          <a:stretch>
            <a:fillRect/>
          </a:stretch>
        </p:blipFill>
        <p:spPr bwMode="auto">
          <a:xfrm>
            <a:off x="5867400" y="3429000"/>
            <a:ext cx="1911096" cy="1911096"/>
          </a:xfrm>
          <a:prstGeom prst="rect">
            <a:avLst/>
          </a:prstGeom>
          <a:noFill/>
        </p:spPr>
      </p:pic>
      <p:sp>
        <p:nvSpPr>
          <p:cNvPr id="7" name="Rectangle 6"/>
          <p:cNvSpPr/>
          <p:nvPr/>
        </p:nvSpPr>
        <p:spPr>
          <a:xfrm>
            <a:off x="381000" y="1524000"/>
            <a:ext cx="5486400" cy="4524315"/>
          </a:xfrm>
          <a:prstGeom prst="rect">
            <a:avLst/>
          </a:prstGeom>
        </p:spPr>
        <p:txBody>
          <a:bodyPr wrap="square">
            <a:spAutoFit/>
          </a:bodyPr>
          <a:lstStyle/>
          <a:p>
            <a:r>
              <a:rPr lang="en-GB" dirty="0" smtClean="0"/>
              <a:t> </a:t>
            </a:r>
            <a:r>
              <a:rPr lang="en-GB" dirty="0" smtClean="0"/>
              <a:t>    </a:t>
            </a:r>
            <a:r>
              <a:rPr lang="en-GB" dirty="0" smtClean="0"/>
              <a:t>Xiamen </a:t>
            </a:r>
            <a:r>
              <a:rPr lang="en-GB" dirty="0" smtClean="0"/>
              <a:t>is a coastal city in </a:t>
            </a:r>
            <a:r>
              <a:rPr lang="en-GB" dirty="0" err="1" smtClean="0"/>
              <a:t>southeastern</a:t>
            </a:r>
            <a:r>
              <a:rPr lang="en-GB" dirty="0" smtClean="0"/>
              <a:t> China in Fujian province. It was recently voted China's cleanest </a:t>
            </a:r>
            <a:r>
              <a:rPr lang="en-GB" dirty="0" smtClean="0"/>
              <a:t>city.  Xiamen </a:t>
            </a:r>
            <a:r>
              <a:rPr lang="en-GB" dirty="0" smtClean="0"/>
              <a:t>and its surrounding countryside provide spectacular scenery and pleasant tree-lined beaches. </a:t>
            </a:r>
            <a:r>
              <a:rPr lang="en-GB" dirty="0" smtClean="0"/>
              <a:t>       </a:t>
            </a:r>
          </a:p>
          <a:p>
            <a:r>
              <a:rPr lang="en-GB" dirty="0" smtClean="0"/>
              <a:t>     </a:t>
            </a:r>
            <a:r>
              <a:rPr lang="en-GB" dirty="0" err="1" smtClean="0"/>
              <a:t>Gulangyu</a:t>
            </a:r>
            <a:r>
              <a:rPr lang="en-GB" dirty="0" smtClean="0"/>
              <a:t>, also known as Piano Island, is a popular, peaceful getaway with amazing views of the city and features many Victorian-era style European edifices. </a:t>
            </a:r>
          </a:p>
          <a:p>
            <a:r>
              <a:rPr lang="en-GB" dirty="0" smtClean="0"/>
              <a:t>     Xiamen </a:t>
            </a:r>
            <a:r>
              <a:rPr lang="en-GB" dirty="0" smtClean="0"/>
              <a:t>offers opportunities for unforgettable events in beautiful surroundings. Its suitable location and convenient transport, comprehensive meeting facilities, and a sound tertiary sector </a:t>
            </a:r>
            <a:r>
              <a:rPr lang="en-GB" dirty="0" err="1" smtClean="0"/>
              <a:t>tcan</a:t>
            </a:r>
            <a:r>
              <a:rPr lang="en-GB" dirty="0" smtClean="0"/>
              <a:t> </a:t>
            </a:r>
            <a:r>
              <a:rPr lang="en-GB" dirty="0" smtClean="0"/>
              <a:t>provide perfect conditions for meetings, incentive travel, conventions, and exhibitions.</a:t>
            </a:r>
          </a:p>
          <a:p>
            <a:r>
              <a:rPr lang="en-GB" dirty="0" smtClean="0"/>
              <a:t>     We </a:t>
            </a:r>
            <a:r>
              <a:rPr lang="en-GB" dirty="0" smtClean="0"/>
              <a:t>recommend </a:t>
            </a:r>
            <a:r>
              <a:rPr lang="en-GB" dirty="0" smtClean="0"/>
              <a:t>the following </a:t>
            </a:r>
            <a:r>
              <a:rPr lang="en-GB" dirty="0" smtClean="0"/>
              <a:t>venues: </a:t>
            </a:r>
            <a:r>
              <a:rPr lang="en-US" dirty="0" smtClean="0"/>
              <a:t>Le </a:t>
            </a:r>
            <a:r>
              <a:rPr lang="en-US" dirty="0" err="1" smtClean="0"/>
              <a:t>Méridien</a:t>
            </a:r>
            <a:r>
              <a:rPr lang="en-US" dirty="0" smtClean="0"/>
              <a:t> Hotel, The Wyndham Hotel, The </a:t>
            </a:r>
            <a:r>
              <a:rPr lang="en-US" dirty="0" err="1" smtClean="0"/>
              <a:t>Crowne</a:t>
            </a:r>
            <a:r>
              <a:rPr lang="en-US" dirty="0" smtClean="0"/>
              <a:t> Plaza Hotel Paragon.</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GB" dirty="0" smtClean="0"/>
              <a:t>GUANGZHOU</a:t>
            </a:r>
            <a:endParaRPr lang="en-GB" dirty="0"/>
          </a:p>
        </p:txBody>
      </p:sp>
      <p:pic>
        <p:nvPicPr>
          <p:cNvPr id="3076" name="Picture 4" descr="http://t1.gstatic.com/images?q=tbn:ANd9GcQNXgrFGrE07OHbcCgMveXlKHb5m49eAg_JG5brLEtYD_RrK-W8_w"/>
          <p:cNvPicPr>
            <a:picLocks noChangeAspect="1" noChangeArrowheads="1"/>
          </p:cNvPicPr>
          <p:nvPr/>
        </p:nvPicPr>
        <p:blipFill>
          <a:blip r:embed="rId2" cstate="print"/>
          <a:srcRect t="15949"/>
          <a:stretch>
            <a:fillRect/>
          </a:stretch>
        </p:blipFill>
        <p:spPr bwMode="auto">
          <a:xfrm>
            <a:off x="6781800" y="3276600"/>
            <a:ext cx="1516742" cy="1606296"/>
          </a:xfrm>
          <a:prstGeom prst="rect">
            <a:avLst/>
          </a:prstGeom>
          <a:noFill/>
        </p:spPr>
      </p:pic>
      <p:sp>
        <p:nvSpPr>
          <p:cNvPr id="7" name="TextBox 6"/>
          <p:cNvSpPr txBox="1"/>
          <p:nvPr/>
        </p:nvSpPr>
        <p:spPr>
          <a:xfrm>
            <a:off x="381000" y="1143000"/>
            <a:ext cx="5715000" cy="4801314"/>
          </a:xfrm>
          <a:prstGeom prst="rect">
            <a:avLst/>
          </a:prstGeom>
          <a:noFill/>
        </p:spPr>
        <p:txBody>
          <a:bodyPr wrap="square" rtlCol="0">
            <a:spAutoFit/>
          </a:bodyPr>
          <a:lstStyle/>
          <a:p>
            <a:r>
              <a:rPr lang="en-US" dirty="0" smtClean="0"/>
              <a:t>     Located </a:t>
            </a:r>
            <a:r>
              <a:rPr lang="en-US" dirty="0" smtClean="0"/>
              <a:t>in the heart of the Pearl River Delta, Guangzhou is the hub for South China's passenger traffic, logistics, information flow, and capital circulation, the largest regional center in South China, and the core of the Pearl River Delta-South MICE economy industrial zone.</a:t>
            </a:r>
            <a:r>
              <a:rPr lang="en-GB" dirty="0" smtClean="0"/>
              <a:t> </a:t>
            </a:r>
          </a:p>
          <a:p>
            <a:r>
              <a:rPr lang="en-GB" dirty="0" smtClean="0"/>
              <a:t>     In </a:t>
            </a:r>
            <a:r>
              <a:rPr lang="en-GB" dirty="0" smtClean="0"/>
              <a:t>addition, Guangzhou and its neighbouring areas have rich tourism resources and a good shopping environment, offering a wide range of activities outside business hours. </a:t>
            </a:r>
            <a:endParaRPr lang="en-GB" dirty="0" smtClean="0"/>
          </a:p>
          <a:p>
            <a:r>
              <a:rPr lang="en-GB" dirty="0" smtClean="0"/>
              <a:t> </a:t>
            </a:r>
            <a:r>
              <a:rPr lang="en-GB" dirty="0" smtClean="0"/>
              <a:t>    </a:t>
            </a:r>
            <a:r>
              <a:rPr lang="en-GB" dirty="0" smtClean="0"/>
              <a:t>The </a:t>
            </a:r>
            <a:r>
              <a:rPr lang="en-GB" dirty="0" smtClean="0"/>
              <a:t>Guangzhou </a:t>
            </a:r>
            <a:r>
              <a:rPr lang="en-GB" dirty="0" err="1" smtClean="0"/>
              <a:t>Baiyun</a:t>
            </a:r>
            <a:r>
              <a:rPr lang="en-GB" dirty="0" smtClean="0"/>
              <a:t> International Convention </a:t>
            </a:r>
            <a:r>
              <a:rPr lang="en-GB" dirty="0" err="1" smtClean="0"/>
              <a:t>Center</a:t>
            </a:r>
            <a:r>
              <a:rPr lang="en-GB" dirty="0" smtClean="0"/>
              <a:t> and the booming top-end hotels make Guangzhou </a:t>
            </a:r>
            <a:r>
              <a:rPr lang="en-GB" dirty="0" smtClean="0"/>
              <a:t>a perfect </a:t>
            </a:r>
            <a:r>
              <a:rPr lang="en-GB" dirty="0" smtClean="0"/>
              <a:t>location for corporate events.</a:t>
            </a:r>
          </a:p>
          <a:p>
            <a:r>
              <a:rPr lang="en-US" dirty="0" smtClean="0"/>
              <a:t>     The </a:t>
            </a:r>
            <a:r>
              <a:rPr lang="en-US" dirty="0" smtClean="0"/>
              <a:t>city has 11 professional exhibition venues. Of these, the Guangzhou International Convention and Exhibition Center is currently Asia's largest </a:t>
            </a:r>
            <a:r>
              <a:rPr lang="en-US" dirty="0" smtClean="0"/>
              <a:t>venue.  We </a:t>
            </a:r>
            <a:r>
              <a:rPr lang="en-US" dirty="0" smtClean="0"/>
              <a:t>recommend also: The Westin Hotel, China Hotel by Marriott, Sheraton Hotel, The Garden Hotel.</a:t>
            </a:r>
          </a:p>
          <a:p>
            <a:r>
              <a:rPr lang="en-US" dirty="0" smtClean="0"/>
              <a:t> </a:t>
            </a:r>
            <a:endParaRPr lang="en-GB" dirty="0"/>
          </a:p>
        </p:txBody>
      </p:sp>
      <p:pic>
        <p:nvPicPr>
          <p:cNvPr id="2050" name="Picture 8" descr="sun-yat-sen-memorial-hall.jpg"/>
          <p:cNvPicPr>
            <a:picLocks noChangeAspect="1" noChangeArrowheads="1"/>
          </p:cNvPicPr>
          <p:nvPr/>
        </p:nvPicPr>
        <p:blipFill>
          <a:blip r:embed="rId3" cstate="print"/>
          <a:srcRect l="2658"/>
          <a:stretch>
            <a:fillRect/>
          </a:stretch>
        </p:blipFill>
        <p:spPr bwMode="auto">
          <a:xfrm>
            <a:off x="6096000" y="4572000"/>
            <a:ext cx="2790444" cy="1911096"/>
          </a:xfrm>
          <a:prstGeom prst="rect">
            <a:avLst/>
          </a:prstGeom>
          <a:noFill/>
          <a:ln w="9525">
            <a:noFill/>
            <a:miter lim="800000"/>
            <a:headEnd/>
            <a:tailEnd/>
          </a:ln>
        </p:spPr>
      </p:pic>
      <p:pic>
        <p:nvPicPr>
          <p:cNvPr id="9" name="Picture 10" descr="http://www.prlog.org/10355433-canton-fair-hotels-china-hotel-guangzhou.jpg"/>
          <p:cNvPicPr>
            <a:picLocks noChangeAspect="1" noChangeArrowheads="1"/>
          </p:cNvPicPr>
          <p:nvPr/>
        </p:nvPicPr>
        <p:blipFill>
          <a:blip r:embed="rId4" cstate="print"/>
          <a:srcRect/>
          <a:stretch>
            <a:fillRect/>
          </a:stretch>
        </p:blipFill>
        <p:spPr bwMode="auto">
          <a:xfrm>
            <a:off x="6324600" y="1143000"/>
            <a:ext cx="2452165" cy="1911096"/>
          </a:xfrm>
          <a:prstGeom prst="rect">
            <a:avLst/>
          </a:prstGeom>
          <a:noFill/>
          <a:ln w="1587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791200" cy="1143000"/>
          </a:xfrm>
        </p:spPr>
        <p:txBody>
          <a:bodyPr/>
          <a:lstStyle/>
          <a:p>
            <a:r>
              <a:rPr lang="en-GB" dirty="0" smtClean="0"/>
              <a:t>LIJIANG</a:t>
            </a:r>
            <a:endParaRPr lang="en-GB" dirty="0"/>
          </a:p>
        </p:txBody>
      </p:sp>
      <p:pic>
        <p:nvPicPr>
          <p:cNvPr id="2054" name="Picture 6" descr="http://t0.gstatic.com/images?q=tbn:ANd9GcRvtC_9YyPe8UrfcN28HDvU9PCpN6cWx8kjc7Knjk98qnD5nJZH"/>
          <p:cNvPicPr>
            <a:picLocks noChangeAspect="1" noChangeArrowheads="1"/>
          </p:cNvPicPr>
          <p:nvPr/>
        </p:nvPicPr>
        <p:blipFill>
          <a:blip r:embed="rId2" cstate="print"/>
          <a:srcRect/>
          <a:stretch>
            <a:fillRect/>
          </a:stretch>
        </p:blipFill>
        <p:spPr bwMode="auto">
          <a:xfrm>
            <a:off x="6766622" y="2286000"/>
            <a:ext cx="1853504" cy="2314575"/>
          </a:xfrm>
          <a:prstGeom prst="rect">
            <a:avLst/>
          </a:prstGeom>
          <a:noFill/>
        </p:spPr>
      </p:pic>
      <p:pic>
        <p:nvPicPr>
          <p:cNvPr id="2058" name="Picture 10" descr="http://t2.gstatic.com/images?q=tbn:ANd9GcRMeEg-HYI2ypLXVWxTt0_6MoANYN3rhhcqjXT3txP-XsZ-Rt2P"/>
          <p:cNvPicPr>
            <a:picLocks noChangeAspect="1" noChangeArrowheads="1"/>
          </p:cNvPicPr>
          <p:nvPr/>
        </p:nvPicPr>
        <p:blipFill>
          <a:blip r:embed="rId3" cstate="print"/>
          <a:srcRect/>
          <a:stretch>
            <a:fillRect/>
          </a:stretch>
        </p:blipFill>
        <p:spPr bwMode="auto">
          <a:xfrm>
            <a:off x="6553200" y="4710572"/>
            <a:ext cx="2286000" cy="1871203"/>
          </a:xfrm>
          <a:prstGeom prst="rect">
            <a:avLst/>
          </a:prstGeom>
          <a:noFill/>
        </p:spPr>
      </p:pic>
      <p:sp>
        <p:nvSpPr>
          <p:cNvPr id="7" name="TextBox 6"/>
          <p:cNvSpPr txBox="1"/>
          <p:nvPr/>
        </p:nvSpPr>
        <p:spPr>
          <a:xfrm>
            <a:off x="381000" y="1524000"/>
            <a:ext cx="5486400" cy="4247317"/>
          </a:xfrm>
          <a:prstGeom prst="rect">
            <a:avLst/>
          </a:prstGeom>
          <a:noFill/>
        </p:spPr>
        <p:txBody>
          <a:bodyPr wrap="square" rtlCol="0">
            <a:spAutoFit/>
          </a:bodyPr>
          <a:lstStyle/>
          <a:p>
            <a:r>
              <a:rPr lang="en-GB" dirty="0" smtClean="0"/>
              <a:t>     The </a:t>
            </a:r>
            <a:r>
              <a:rPr lang="en-GB" dirty="0" smtClean="0"/>
              <a:t>Old Town of </a:t>
            </a:r>
            <a:r>
              <a:rPr lang="en-GB" dirty="0" err="1" smtClean="0"/>
              <a:t>Lijiang</a:t>
            </a:r>
            <a:r>
              <a:rPr lang="en-GB" dirty="0" smtClean="0"/>
              <a:t> city has eight hundred years </a:t>
            </a:r>
            <a:r>
              <a:rPr lang="en-GB" dirty="0" smtClean="0"/>
              <a:t> of history </a:t>
            </a:r>
            <a:r>
              <a:rPr lang="en-GB" dirty="0" smtClean="0"/>
              <a:t>and it is the best preserved ancient old town in China. It is famous for its orderly system of waterways and bridges. The Old Town of </a:t>
            </a:r>
            <a:r>
              <a:rPr lang="en-GB" dirty="0" err="1" smtClean="0"/>
              <a:t>Lijiang</a:t>
            </a:r>
            <a:r>
              <a:rPr lang="en-GB" dirty="0" smtClean="0"/>
              <a:t> continues to maintain the original flavour of the local lifestyle, the typical groups of buildings and the profound cultural heritage of the region. It differs from other ancient Chinese cities in architecture, history and the culture of its traditional </a:t>
            </a:r>
            <a:r>
              <a:rPr lang="en-GB" dirty="0" smtClean="0"/>
              <a:t>residents, </a:t>
            </a:r>
            <a:r>
              <a:rPr lang="en-GB" dirty="0" smtClean="0"/>
              <a:t>the </a:t>
            </a:r>
            <a:r>
              <a:rPr lang="en-GB" dirty="0" err="1" smtClean="0"/>
              <a:t>Naxi</a:t>
            </a:r>
            <a:r>
              <a:rPr lang="en-GB" dirty="0" smtClean="0"/>
              <a:t> ethnic minority people.</a:t>
            </a:r>
          </a:p>
          <a:p>
            <a:r>
              <a:rPr lang="en-GB" dirty="0" smtClean="0"/>
              <a:t>     </a:t>
            </a:r>
            <a:r>
              <a:rPr lang="en-GB" dirty="0" err="1" smtClean="0"/>
              <a:t>Lijiang</a:t>
            </a:r>
            <a:r>
              <a:rPr lang="en-GB" dirty="0" smtClean="0"/>
              <a:t> </a:t>
            </a:r>
            <a:r>
              <a:rPr lang="en-GB" dirty="0" smtClean="0"/>
              <a:t>with its rich heritage background and beautiful surroundings creates </a:t>
            </a:r>
            <a:r>
              <a:rPr lang="en-GB" dirty="0" smtClean="0"/>
              <a:t>a great atmosphere </a:t>
            </a:r>
            <a:r>
              <a:rPr lang="en-GB" dirty="0" smtClean="0"/>
              <a:t>for extraordinary events.</a:t>
            </a:r>
          </a:p>
          <a:p>
            <a:r>
              <a:rPr lang="en-GB" dirty="0" smtClean="0"/>
              <a:t> </a:t>
            </a:r>
            <a:r>
              <a:rPr lang="en-GB" dirty="0" smtClean="0"/>
              <a:t>    </a:t>
            </a:r>
            <a:r>
              <a:rPr lang="en-GB" dirty="0" smtClean="0"/>
              <a:t>The </a:t>
            </a:r>
            <a:r>
              <a:rPr lang="en-GB" dirty="0" smtClean="0"/>
              <a:t>recommended venues in </a:t>
            </a:r>
            <a:r>
              <a:rPr lang="en-GB" dirty="0" err="1" smtClean="0"/>
              <a:t>Lijiang</a:t>
            </a:r>
            <a:r>
              <a:rPr lang="en-GB" dirty="0" smtClean="0"/>
              <a:t> are: </a:t>
            </a:r>
            <a:r>
              <a:rPr lang="en-US" dirty="0" err="1" smtClean="0"/>
              <a:t>Crowne</a:t>
            </a:r>
            <a:r>
              <a:rPr lang="en-US" dirty="0" smtClean="0"/>
              <a:t> Plaza Hotel, Pullman Resort, Treasure </a:t>
            </a:r>
            <a:r>
              <a:rPr lang="en-US" dirty="0" err="1" smtClean="0"/>
              <a:t>Harbour</a:t>
            </a:r>
            <a:r>
              <a:rPr lang="en-US" dirty="0" smtClean="0"/>
              <a:t> International Hotel.</a:t>
            </a:r>
            <a:endParaRPr lang="en-GB" dirty="0"/>
          </a:p>
        </p:txBody>
      </p:sp>
      <p:pic>
        <p:nvPicPr>
          <p:cNvPr id="6148" name="Picture 4" descr="http://t1.gstatic.com/images?q=tbn:ANd9GcRF4p-7aGUESnZwklVjRsTObDISktC3F8wceGsAJp45frQ3NGN3uA"/>
          <p:cNvPicPr>
            <a:picLocks noChangeAspect="1" noChangeArrowheads="1"/>
          </p:cNvPicPr>
          <p:nvPr/>
        </p:nvPicPr>
        <p:blipFill>
          <a:blip r:embed="rId4" cstate="print"/>
          <a:srcRect/>
          <a:stretch>
            <a:fillRect/>
          </a:stretch>
        </p:blipFill>
        <p:spPr bwMode="auto">
          <a:xfrm>
            <a:off x="6248400" y="228600"/>
            <a:ext cx="2447925" cy="18669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CHENGDU</a:t>
            </a:r>
            <a:endParaRPr lang="en-GB" dirty="0"/>
          </a:p>
        </p:txBody>
      </p:sp>
      <p:pic>
        <p:nvPicPr>
          <p:cNvPr id="20482" name="Picture 2" descr="http://t2.gstatic.com/images?q=tbn:ANd9GcRU5CRW_9MdfAJXlhle_X8rJ14yv1EiwueOxVpZLVvcZbvSsOCLrA"/>
          <p:cNvPicPr>
            <a:picLocks noChangeAspect="1" noChangeArrowheads="1"/>
          </p:cNvPicPr>
          <p:nvPr/>
        </p:nvPicPr>
        <p:blipFill>
          <a:blip r:embed="rId2" cstate="print"/>
          <a:srcRect/>
          <a:stretch>
            <a:fillRect/>
          </a:stretch>
        </p:blipFill>
        <p:spPr bwMode="auto">
          <a:xfrm>
            <a:off x="6400800" y="1143000"/>
            <a:ext cx="2504867" cy="1666876"/>
          </a:xfrm>
          <a:prstGeom prst="rect">
            <a:avLst/>
          </a:prstGeom>
          <a:noFill/>
        </p:spPr>
      </p:pic>
      <p:sp>
        <p:nvSpPr>
          <p:cNvPr id="9" name="TextBox 8"/>
          <p:cNvSpPr txBox="1"/>
          <p:nvPr/>
        </p:nvSpPr>
        <p:spPr>
          <a:xfrm>
            <a:off x="381000" y="1524000"/>
            <a:ext cx="5486400" cy="3693319"/>
          </a:xfrm>
          <a:prstGeom prst="rect">
            <a:avLst/>
          </a:prstGeom>
          <a:noFill/>
        </p:spPr>
        <p:txBody>
          <a:bodyPr wrap="square" rtlCol="0">
            <a:spAutoFit/>
          </a:bodyPr>
          <a:lstStyle/>
          <a:p>
            <a:r>
              <a:rPr lang="en-GB" smtClean="0"/>
              <a:t>     Chengdu is </a:t>
            </a:r>
            <a:r>
              <a:rPr lang="en-GB" dirty="0" smtClean="0"/>
              <a:t>the capital city of Sichuan province and the home of giant pandas. </a:t>
            </a:r>
          </a:p>
          <a:p>
            <a:r>
              <a:rPr lang="en-GB" smtClean="0"/>
              <a:t>     In addition </a:t>
            </a:r>
            <a:r>
              <a:rPr lang="en-GB" dirty="0" smtClean="0"/>
              <a:t>to its profound historical and cultural background featuring historic places of interest and natural beauty abounding in surrounding areas, </a:t>
            </a:r>
            <a:r>
              <a:rPr lang="en-GB" smtClean="0"/>
              <a:t>Chengdu </a:t>
            </a:r>
            <a:r>
              <a:rPr lang="en-GB" smtClean="0"/>
              <a:t>also has great events facilities. </a:t>
            </a:r>
          </a:p>
          <a:p>
            <a:r>
              <a:rPr lang="en-GB" smtClean="0"/>
              <a:t>     Beautiful </a:t>
            </a:r>
            <a:r>
              <a:rPr lang="en-GB" dirty="0" smtClean="0"/>
              <a:t>scenic spots </a:t>
            </a:r>
            <a:r>
              <a:rPr lang="en-GB" smtClean="0"/>
              <a:t>and </a:t>
            </a:r>
            <a:r>
              <a:rPr lang="en-GB" smtClean="0"/>
              <a:t>a wide </a:t>
            </a:r>
            <a:r>
              <a:rPr lang="en-GB" dirty="0" smtClean="0"/>
              <a:t>array of four- and five-star hotels make Chengdu a perfect choice for conventions, meetings, incentive travel, conferences and exhibitions.</a:t>
            </a:r>
            <a:endParaRPr lang="en-US" dirty="0" smtClean="0"/>
          </a:p>
          <a:p>
            <a:r>
              <a:rPr lang="en-US" smtClean="0"/>
              <a:t>     Among </a:t>
            </a:r>
            <a:r>
              <a:rPr lang="en-US" dirty="0" smtClean="0"/>
              <a:t>venues in Chengdu we especially </a:t>
            </a:r>
            <a:r>
              <a:rPr lang="en-US" smtClean="0"/>
              <a:t>recommend </a:t>
            </a:r>
            <a:r>
              <a:rPr lang="en-US" smtClean="0"/>
              <a:t> the following: </a:t>
            </a:r>
            <a:r>
              <a:rPr lang="en-US" dirty="0" smtClean="0"/>
              <a:t>Regal Master Hotel, Wyndham Grand Plaza Royale Palace</a:t>
            </a:r>
            <a:r>
              <a:rPr lang="en-US" smtClean="0"/>
              <a:t>, </a:t>
            </a:r>
            <a:r>
              <a:rPr lang="en-US" smtClean="0"/>
              <a:t>Shangri-La </a:t>
            </a:r>
            <a:r>
              <a:rPr lang="en-US" dirty="0" smtClean="0"/>
              <a:t>Hote</a:t>
            </a:r>
            <a:r>
              <a:rPr lang="en-US" smtClean="0"/>
              <a:t>l.</a:t>
            </a:r>
            <a:r>
              <a:rPr lang="en-GB" smtClean="0"/>
              <a:t>   </a:t>
            </a:r>
          </a:p>
        </p:txBody>
      </p:sp>
      <p:pic>
        <p:nvPicPr>
          <p:cNvPr id="5124" name="Picture 4" descr="http://upload.wikimedia.org/wikipedia/commons/thumb/8/88/Anshunlang_bridge_detail.jpg/240px-Anshunlang_bridge_detail.jpg">
            <a:hlinkClick r:id="rId3" tooltip="Jin River and Anshun (peaceful and fluent) Bridge"/>
          </p:cNvPr>
          <p:cNvPicPr>
            <a:picLocks noChangeAspect="1" noChangeArrowheads="1"/>
          </p:cNvPicPr>
          <p:nvPr/>
        </p:nvPicPr>
        <p:blipFill>
          <a:blip r:embed="rId4" cstate="print"/>
          <a:srcRect/>
          <a:stretch>
            <a:fillRect/>
          </a:stretch>
        </p:blipFill>
        <p:spPr bwMode="auto">
          <a:xfrm>
            <a:off x="6553200" y="3276600"/>
            <a:ext cx="2387600" cy="17907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WUXI</a:t>
            </a:r>
            <a:endParaRPr lang="en-GB" dirty="0"/>
          </a:p>
        </p:txBody>
      </p:sp>
      <p:pic>
        <p:nvPicPr>
          <p:cNvPr id="1026" name="Picture 2" descr="http://t3.gstatic.com/images?q=tbn:ANd9GcRt9QIo1vbadfmt1NUUk2eZU2dfM2i3F15oINzao0j1-hk5Rekulw"/>
          <p:cNvPicPr>
            <a:picLocks noChangeAspect="1" noChangeArrowheads="1"/>
          </p:cNvPicPr>
          <p:nvPr/>
        </p:nvPicPr>
        <p:blipFill>
          <a:blip r:embed="rId2" cstate="print"/>
          <a:srcRect/>
          <a:stretch>
            <a:fillRect/>
          </a:stretch>
        </p:blipFill>
        <p:spPr bwMode="auto">
          <a:xfrm>
            <a:off x="6400800" y="1524000"/>
            <a:ext cx="2400300" cy="1905000"/>
          </a:xfrm>
          <a:prstGeom prst="rect">
            <a:avLst/>
          </a:prstGeom>
          <a:noFill/>
        </p:spPr>
      </p:pic>
      <p:pic>
        <p:nvPicPr>
          <p:cNvPr id="1030" name="Picture 6" descr="http://t3.gstatic.com/images?q=tbn:ANd9GcQ4sxwXQvMFeDM_3YCcxrDKf2u44XQw3y0DRkWvS1N6mu4uMJQfXLStXBVdbA"/>
          <p:cNvPicPr>
            <a:picLocks noChangeAspect="1" noChangeArrowheads="1"/>
          </p:cNvPicPr>
          <p:nvPr/>
        </p:nvPicPr>
        <p:blipFill>
          <a:blip r:embed="rId3" cstate="print"/>
          <a:srcRect/>
          <a:stretch>
            <a:fillRect/>
          </a:stretch>
        </p:blipFill>
        <p:spPr bwMode="auto">
          <a:xfrm>
            <a:off x="7162800" y="3760134"/>
            <a:ext cx="1600200" cy="2412066"/>
          </a:xfrm>
          <a:prstGeom prst="rect">
            <a:avLst/>
          </a:prstGeom>
          <a:noFill/>
        </p:spPr>
      </p:pic>
      <p:sp>
        <p:nvSpPr>
          <p:cNvPr id="6" name="TextBox 5"/>
          <p:cNvSpPr txBox="1"/>
          <p:nvPr/>
        </p:nvSpPr>
        <p:spPr>
          <a:xfrm>
            <a:off x="381000" y="1524000"/>
            <a:ext cx="5486400" cy="4247317"/>
          </a:xfrm>
          <a:prstGeom prst="rect">
            <a:avLst/>
          </a:prstGeom>
          <a:noFill/>
        </p:spPr>
        <p:txBody>
          <a:bodyPr wrap="square" rtlCol="0">
            <a:spAutoFit/>
          </a:bodyPr>
          <a:lstStyle/>
          <a:p>
            <a:r>
              <a:rPr lang="en-GB" dirty="0" smtClean="0"/>
              <a:t>     Wuxi</a:t>
            </a:r>
            <a:r>
              <a:rPr lang="en-GB" dirty="0" smtClean="0"/>
              <a:t>, located in Jiangsu province, earned its nickname "Pearl of Lake Tai" because it is built on the shore of Lake Tai with beautiful sceneries. As a place of abundance as well as a modern industrial city, Wuxi is also called "Little Shanghai". </a:t>
            </a:r>
          </a:p>
          <a:p>
            <a:r>
              <a:rPr lang="en-GB" dirty="0" smtClean="0"/>
              <a:t>     Wuxi </a:t>
            </a:r>
            <a:r>
              <a:rPr lang="en-GB" dirty="0" smtClean="0"/>
              <a:t>has a splendid history of over three </a:t>
            </a:r>
            <a:r>
              <a:rPr lang="en-GB" dirty="0" smtClean="0"/>
              <a:t>thousand </a:t>
            </a:r>
            <a:r>
              <a:rPr lang="en-GB" dirty="0" smtClean="0"/>
              <a:t>years. Its scenery combines natural landscape beauty with perfect manmade features. It is a place with rich human culture.</a:t>
            </a:r>
          </a:p>
          <a:p>
            <a:r>
              <a:rPr lang="en-GB" dirty="0" smtClean="0"/>
              <a:t>     The </a:t>
            </a:r>
            <a:r>
              <a:rPr lang="en-GB" dirty="0" smtClean="0"/>
              <a:t>charming city embraced by clear water and green </a:t>
            </a:r>
            <a:r>
              <a:rPr lang="en-GB" dirty="0" smtClean="0"/>
              <a:t>hills </a:t>
            </a:r>
            <a:r>
              <a:rPr lang="en-GB" dirty="0" smtClean="0"/>
              <a:t>also has a well-developed urban area and hotel industry which provide </a:t>
            </a:r>
            <a:r>
              <a:rPr lang="en-GB" dirty="0" smtClean="0"/>
              <a:t>a good </a:t>
            </a:r>
            <a:r>
              <a:rPr lang="en-GB" dirty="0" smtClean="0"/>
              <a:t>environment for organising events.</a:t>
            </a:r>
          </a:p>
          <a:p>
            <a:r>
              <a:rPr lang="en-GB" dirty="0" smtClean="0"/>
              <a:t>     The </a:t>
            </a:r>
            <a:r>
              <a:rPr lang="en-GB" dirty="0" smtClean="0"/>
              <a:t>recommended venues are: Doubletree by Hilton Hotel, </a:t>
            </a:r>
            <a:r>
              <a:rPr lang="en-GB" dirty="0" err="1" smtClean="0"/>
              <a:t>Millenium</a:t>
            </a:r>
            <a:r>
              <a:rPr lang="en-GB" dirty="0" smtClean="0"/>
              <a:t> Hotel, Sheraton Hotel.</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SUZHOU</a:t>
            </a:r>
            <a:endParaRPr lang="en-GB" dirty="0"/>
          </a:p>
        </p:txBody>
      </p:sp>
      <p:pic>
        <p:nvPicPr>
          <p:cNvPr id="2052" name="Picture 4" descr="http://t1.gstatic.com/images?q=tbn:ANd9GcSWm2PJzVHM3pN6mj5ZZHbb4r1EYusqx0tU32HRBhszteSZCOk6"/>
          <p:cNvPicPr>
            <a:picLocks noChangeAspect="1" noChangeArrowheads="1"/>
          </p:cNvPicPr>
          <p:nvPr/>
        </p:nvPicPr>
        <p:blipFill>
          <a:blip r:embed="rId2" cstate="print"/>
          <a:srcRect/>
          <a:stretch>
            <a:fillRect/>
          </a:stretch>
        </p:blipFill>
        <p:spPr bwMode="auto">
          <a:xfrm>
            <a:off x="6324600" y="1447800"/>
            <a:ext cx="2343150" cy="1952625"/>
          </a:xfrm>
          <a:prstGeom prst="rect">
            <a:avLst/>
          </a:prstGeom>
          <a:noFill/>
        </p:spPr>
      </p:pic>
      <p:pic>
        <p:nvPicPr>
          <p:cNvPr id="2054" name="Picture 6" descr="http://t2.gstatic.com/images?q=tbn:ANd9GcRsK7YYRUzbzp5GS2jI49rSyhUeOeQQuZKVLOV-kyGYpizYF2xH"/>
          <p:cNvPicPr>
            <a:picLocks noChangeAspect="1" noChangeArrowheads="1"/>
          </p:cNvPicPr>
          <p:nvPr/>
        </p:nvPicPr>
        <p:blipFill>
          <a:blip r:embed="rId3" cstate="print"/>
          <a:srcRect/>
          <a:stretch>
            <a:fillRect/>
          </a:stretch>
        </p:blipFill>
        <p:spPr bwMode="auto">
          <a:xfrm>
            <a:off x="6629400" y="3962400"/>
            <a:ext cx="1847850" cy="2466975"/>
          </a:xfrm>
          <a:prstGeom prst="rect">
            <a:avLst/>
          </a:prstGeom>
          <a:noFill/>
        </p:spPr>
      </p:pic>
      <p:sp>
        <p:nvSpPr>
          <p:cNvPr id="6" name="TextBox 5"/>
          <p:cNvSpPr txBox="1"/>
          <p:nvPr/>
        </p:nvSpPr>
        <p:spPr>
          <a:xfrm>
            <a:off x="381000" y="1524000"/>
            <a:ext cx="5638800" cy="4524315"/>
          </a:xfrm>
          <a:prstGeom prst="rect">
            <a:avLst/>
          </a:prstGeom>
          <a:noFill/>
        </p:spPr>
        <p:txBody>
          <a:bodyPr wrap="square" rtlCol="0">
            <a:spAutoFit/>
          </a:bodyPr>
          <a:lstStyle/>
          <a:p>
            <a:r>
              <a:rPr lang="en-GB" dirty="0" smtClean="0"/>
              <a:t>     Suzhou </a:t>
            </a:r>
            <a:r>
              <a:rPr lang="en-GB" dirty="0" smtClean="0"/>
              <a:t>is located on the shores of </a:t>
            </a:r>
            <a:r>
              <a:rPr lang="en-GB" dirty="0" err="1" smtClean="0"/>
              <a:t>Taihu</a:t>
            </a:r>
            <a:r>
              <a:rPr lang="en-GB" dirty="0" smtClean="0"/>
              <a:t> Lake in the province of Jiangsu. Since 42% area of the city is covered by water, including a vast number of ponds and streams, Suzhou is praised as the 'Oriental Venice</a:t>
            </a:r>
            <a:r>
              <a:rPr lang="en-GB" dirty="0" smtClean="0"/>
              <a:t>'.  The </a:t>
            </a:r>
            <a:r>
              <a:rPr lang="en-GB" dirty="0" smtClean="0"/>
              <a:t>city is renowned for its stone bridges, pagodas, and meticulously designed gardens which have contributed to its status as a great tourist attraction. </a:t>
            </a:r>
          </a:p>
          <a:p>
            <a:r>
              <a:rPr lang="en-GB" dirty="0" smtClean="0"/>
              <a:t>     It </a:t>
            </a:r>
            <a:r>
              <a:rPr lang="en-GB" dirty="0" smtClean="0"/>
              <a:t>is an ancient city </a:t>
            </a:r>
            <a:r>
              <a:rPr lang="en-GB" dirty="0" smtClean="0"/>
              <a:t>with </a:t>
            </a:r>
            <a:r>
              <a:rPr lang="en-GB" dirty="0" smtClean="0"/>
              <a:t>2,500 </a:t>
            </a:r>
            <a:r>
              <a:rPr lang="en-GB" dirty="0" smtClean="0"/>
              <a:t>years of </a:t>
            </a:r>
            <a:r>
              <a:rPr lang="en-GB" dirty="0" smtClean="0"/>
              <a:t>history. </a:t>
            </a:r>
            <a:r>
              <a:rPr lang="en-GB" dirty="0" smtClean="0"/>
              <a:t> The </a:t>
            </a:r>
            <a:r>
              <a:rPr lang="en-GB" dirty="0" smtClean="0"/>
              <a:t>unique characteristics of the past are still retained in present-day Suzhou. Strolling the streets, you can feel the unique lingering charm of this landscape left by its long history. Since the times of </a:t>
            </a:r>
            <a:r>
              <a:rPr lang="en-GB" dirty="0" smtClean="0"/>
              <a:t>the Song </a:t>
            </a:r>
            <a:r>
              <a:rPr lang="en-GB" dirty="0" smtClean="0"/>
              <a:t>Dynasty, Suzhou has also been an important centre for China's silk industry and continues to hold that prominent position today.</a:t>
            </a:r>
          </a:p>
          <a:p>
            <a:r>
              <a:rPr lang="en-GB" dirty="0" smtClean="0"/>
              <a:t>     We </a:t>
            </a:r>
            <a:r>
              <a:rPr lang="en-GB" dirty="0" smtClean="0"/>
              <a:t>recommended following venues: Howard Johnson </a:t>
            </a:r>
            <a:r>
              <a:rPr lang="en-GB" dirty="0" err="1" smtClean="0"/>
              <a:t>Jiangsi</a:t>
            </a:r>
            <a:r>
              <a:rPr lang="en-GB" dirty="0" smtClean="0"/>
              <a:t> Garden Resort, Renaissance Hotel, Marriott Hotel.</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1337</Words>
  <Application>Microsoft Office PowerPoint</Application>
  <PresentationFormat>On-screen Show (4:3)</PresentationFormat>
  <Paragraphs>43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HONG KONG</vt:lpstr>
      <vt:lpstr>MACAU</vt:lpstr>
      <vt:lpstr>XIAMEN</vt:lpstr>
      <vt:lpstr>GUANGZHOU</vt:lpstr>
      <vt:lpstr>LIJIANG</vt:lpstr>
      <vt:lpstr>CHENGDU</vt:lpstr>
      <vt:lpstr>WUXI</vt:lpstr>
      <vt:lpstr>SUZHOU</vt:lpstr>
      <vt:lpstr>SANYA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HONG KONG</dc:title>
  <dc:creator/>
  <cp:lastModifiedBy>G. Cseh</cp:lastModifiedBy>
  <cp:revision>71</cp:revision>
  <dcterms:created xsi:type="dcterms:W3CDTF">2006-08-16T00:00:00Z</dcterms:created>
  <dcterms:modified xsi:type="dcterms:W3CDTF">2010-12-13T20:51:34Z</dcterms:modified>
</cp:coreProperties>
</file>